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6" r:id="rId6"/>
    <p:sldId id="261" r:id="rId7"/>
    <p:sldId id="262" r:id="rId8"/>
    <p:sldId id="263" r:id="rId9"/>
    <p:sldId id="267"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38" autoAdjust="0"/>
  </p:normalViewPr>
  <p:slideViewPr>
    <p:cSldViewPr>
      <p:cViewPr>
        <p:scale>
          <a:sx n="60" d="100"/>
          <a:sy n="60" d="100"/>
        </p:scale>
        <p:origin x="-2244" y="-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5/9/2023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5/9/2023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12" Type="http://schemas.openxmlformats.org/officeDocument/2006/relationships/image" Target="../media/image15.jpe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jpeg"/><Relationship Id="rId11" Type="http://schemas.openxmlformats.org/officeDocument/2006/relationships/image" Target="../media/image14.pn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00200"/>
          </a:xfrm>
          <a:blipFill>
            <a:blip r:embed="rId2"/>
            <a:tile tx="0" ty="0" sx="100000" sy="100000" flip="none" algn="tl"/>
          </a:blipFill>
          <a:ln w="38100"/>
          <a:effectLst>
            <a:outerShdw blurRad="50800" dist="38100" dir="16200000"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anchor="ct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t>
            </a:r>
            <a:br>
              <a:rPr lang="en-US" dirty="0" smtClean="0"/>
            </a:br>
            <a:r>
              <a:rPr lang="en-US" dirty="0" smtClean="0"/>
              <a:t> </a:t>
            </a:r>
            <a:r>
              <a:rPr lang="en-US" dirty="0" smtClean="0">
                <a:latin typeface="Cambria Math" pitchFamily="18" charset="0"/>
                <a:ea typeface="Cambria Math" pitchFamily="18" charset="0"/>
                <a:cs typeface="Akshar Unicode" pitchFamily="2" charset="0"/>
              </a:rPr>
              <a:t>             </a:t>
            </a:r>
            <a:br>
              <a:rPr lang="en-US" dirty="0" smtClean="0">
                <a:latin typeface="Cambria Math" pitchFamily="18" charset="0"/>
                <a:ea typeface="Cambria Math" pitchFamily="18" charset="0"/>
                <a:cs typeface="Akshar Unicode" pitchFamily="2" charset="0"/>
              </a:rPr>
            </a:br>
            <a:r>
              <a:rPr lang="en-US" dirty="0" smtClean="0"/>
              <a:t/>
            </a:r>
            <a:br>
              <a:rPr lang="en-US" dirty="0" smtClean="0"/>
            </a:br>
            <a:r>
              <a:rPr lang="en-US" dirty="0" smtClean="0">
                <a:latin typeface="Cambria Math" pitchFamily="18" charset="0"/>
                <a:ea typeface="Cambria Math" pitchFamily="18" charset="0"/>
                <a:cs typeface="Akshar Unicode" pitchFamily="2" charset="0"/>
              </a:rPr>
              <a:t>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cap="none"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Batang" pitchFamily="18" charset="-127"/>
                <a:ea typeface="Batang" pitchFamily="18" charset="-127"/>
                <a:cs typeface="Akshar Unicode" pitchFamily="2" charset="0"/>
              </a:rPr>
              <a:t>STRESS MANAGEMENT: CAUSES &amp; PREVENTION </a:t>
            </a: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latin typeface="Cambria Math" pitchFamily="18" charset="0"/>
                <a:ea typeface="Cambria Math" pitchFamily="18" charset="0"/>
                <a:cs typeface="Akshar Unicode" pitchFamily="2" charset="0"/>
              </a:rPr>
              <a:t/>
            </a:r>
            <a:br>
              <a:rPr lang="en-US" dirty="0" smtClean="0">
                <a:latin typeface="Cambria Math" pitchFamily="18" charset="0"/>
                <a:ea typeface="Cambria Math" pitchFamily="18" charset="0"/>
                <a:cs typeface="Akshar Unicode" pitchFamily="2" charset="0"/>
              </a:rPr>
            </a:br>
            <a:r>
              <a:rPr lang="en-US" dirty="0" smtClean="0"/>
              <a:t> </a:t>
            </a:r>
            <a:br>
              <a:rPr lang="en-US" dirty="0" smtClean="0"/>
            </a:br>
            <a:endParaRPr lang="en-US" dirty="0"/>
          </a:p>
        </p:txBody>
      </p:sp>
      <p:sp>
        <p:nvSpPr>
          <p:cNvPr id="3" name="Subtitle 2"/>
          <p:cNvSpPr>
            <a:spLocks noGrp="1"/>
          </p:cNvSpPr>
          <p:nvPr>
            <p:ph type="subTitle" idx="1"/>
          </p:nvPr>
        </p:nvSpPr>
        <p:spPr>
          <a:xfrm>
            <a:off x="1447800" y="4343400"/>
            <a:ext cx="6400800" cy="2154702"/>
          </a:xfrm>
          <a:ln w="38100"/>
          <a:effectLst>
            <a:outerShdw blurRad="50800" dist="38100" dir="16200000" rotWithShape="0">
              <a:prstClr val="black">
                <a:alpha val="40000"/>
              </a:prst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txBody>
          <a:bodyPr>
            <a:normAutofit/>
          </a:bodyPr>
          <a:lstStyle/>
          <a:p>
            <a:endParaRPr lang="en-US" dirty="0" smtClean="0">
              <a:solidFill>
                <a:schemeClr val="tx1"/>
              </a:solidFill>
              <a:latin typeface="Cambria Math" pitchFamily="18" charset="0"/>
              <a:ea typeface="Cambria Math" pitchFamily="18" charset="0"/>
            </a:endParaRPr>
          </a:p>
          <a:p>
            <a:r>
              <a:rPr lang="en-US" dirty="0" smtClean="0">
                <a:solidFill>
                  <a:schemeClr val="tx1"/>
                </a:solidFill>
                <a:latin typeface="Cambria Math" pitchFamily="18" charset="0"/>
                <a:ea typeface="Cambria Math" pitchFamily="18" charset="0"/>
              </a:rPr>
              <a:t> BY</a:t>
            </a:r>
          </a:p>
          <a:p>
            <a:r>
              <a:rPr lang="en-US" dirty="0" smtClean="0">
                <a:solidFill>
                  <a:schemeClr val="tx1"/>
                </a:solidFill>
                <a:latin typeface="Cambria Math" pitchFamily="18" charset="0"/>
                <a:ea typeface="Cambria Math" pitchFamily="18" charset="0"/>
              </a:rPr>
              <a:t>Dr. SMRITIKANA GHOSH</a:t>
            </a:r>
            <a:endParaRPr lang="en-US" dirty="0">
              <a:solidFill>
                <a:schemeClr val="tx1"/>
              </a:solidFill>
              <a:latin typeface="Cambria Math" pitchFamily="18" charset="0"/>
              <a:ea typeface="Cambria Math" pitchFamily="18" charset="0"/>
            </a:endParaRPr>
          </a:p>
        </p:txBody>
      </p:sp>
      <p:pic>
        <p:nvPicPr>
          <p:cNvPr id="4" name="Picture 3" descr="55,839 Stress Sketch Images, Stock Photos &amp; Vectors ..."/>
          <p:cNvPicPr/>
          <p:nvPr/>
        </p:nvPicPr>
        <p:blipFill>
          <a:blip r:embed="rId3"/>
          <a:srcRect b="7285"/>
          <a:stretch>
            <a:fillRect/>
          </a:stretch>
        </p:blipFill>
        <p:spPr bwMode="auto">
          <a:xfrm>
            <a:off x="3276600" y="2209800"/>
            <a:ext cx="2362200" cy="1905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noFill/>
          </a:ln>
          <a:effectLst>
            <a:glow rad="228600">
              <a:schemeClr val="accent4">
                <a:satMod val="175000"/>
                <a:alpha val="40000"/>
              </a:schemeClr>
            </a:glow>
          </a:effectLst>
        </p:spPr>
        <p:txBody>
          <a:bodyPr>
            <a:normAutofit/>
          </a:bodyPr>
          <a:lstStyle/>
          <a:p>
            <a:r>
              <a:rPr lang="en-US" sz="3600" dirty="0" smtClean="0">
                <a:solidFill>
                  <a:schemeClr val="bg2">
                    <a:lumMod val="75000"/>
                  </a:schemeClr>
                </a:solidFill>
              </a:rPr>
              <a:t>CONCLUSION</a:t>
            </a:r>
            <a:endParaRPr lang="en-US" sz="3400" dirty="0">
              <a:solidFill>
                <a:schemeClr val="bg2">
                  <a:lumMod val="75000"/>
                </a:schemeClr>
              </a:solidFill>
            </a:endParaRPr>
          </a:p>
        </p:txBody>
      </p:sp>
      <p:sp>
        <p:nvSpPr>
          <p:cNvPr id="3" name="Content Placeholder 2"/>
          <p:cNvSpPr>
            <a:spLocks noGrp="1"/>
          </p:cNvSpPr>
          <p:nvPr>
            <p:ph idx="1"/>
          </p:nvPr>
        </p:nvSpPr>
        <p:spPr/>
        <p:txBody>
          <a:bodyPr anchor="ctr">
            <a:normAutofit/>
          </a:bodyPr>
          <a:lstStyle/>
          <a:p>
            <a:pPr algn="just">
              <a:buNone/>
            </a:pPr>
            <a:r>
              <a:rPr lang="en-US" sz="2400" b="1" dirty="0" smtClean="0"/>
              <a:t>      Seeking professional help from a counselor is recommended if you see your coping skills diminishing under stress and/or are experiencing worrying symptoms.</a:t>
            </a:r>
            <a:r>
              <a:rPr lang="en-US" sz="2400" dirty="0" smtClean="0"/>
              <a:t> </a:t>
            </a:r>
            <a:r>
              <a:rPr lang="en-US" sz="2400" b="1" dirty="0" smtClean="0"/>
              <a:t>Managing stress is possible, and seeking professional help is one of the best ways to do so.</a:t>
            </a:r>
            <a:endParaRPr lang="en-US" sz="2400" dirty="0" smtClean="0"/>
          </a:p>
          <a:p>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52160"/>
          </a:xfrm>
        </p:spPr>
        <p:txBody>
          <a:bodyPr anchor="ctr">
            <a:normAutofit/>
          </a:bodyPr>
          <a:lstStyle/>
          <a:p>
            <a:pPr algn="ctr">
              <a:buNone/>
            </a:pPr>
            <a:r>
              <a:rPr lang="en-US" sz="4400" b="1" dirty="0" smtClean="0"/>
              <a:t>THANK YOU</a:t>
            </a:r>
            <a:endParaRPr lang="en-US" sz="4400" b="1"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w="38100">
            <a:solidFill>
              <a:schemeClr val="tx2">
                <a:lumMod val="50000"/>
              </a:schemeClr>
            </a:solidFill>
          </a:ln>
          <a:effectLst>
            <a:outerShdw blurRad="50800" dist="38100" dir="16200000" rotWithShape="0">
              <a:prstClr val="black">
                <a:alpha val="40000"/>
              </a:prstClr>
            </a:outerShdw>
          </a:effectLst>
        </p:spPr>
        <p:txBody>
          <a:bodyPr/>
          <a:lstStyle/>
          <a:p>
            <a:r>
              <a:rPr lang="en-US" dirty="0" smtClean="0">
                <a:solidFill>
                  <a:schemeClr val="bg2">
                    <a:lumMod val="75000"/>
                  </a:schemeClr>
                </a:solidFill>
              </a:rPr>
              <a:t>STRESS</a:t>
            </a:r>
            <a:endParaRPr lang="en-US" dirty="0">
              <a:solidFill>
                <a:schemeClr val="bg2">
                  <a:lumMod val="75000"/>
                </a:schemeClr>
              </a:solidFill>
            </a:endParaRPr>
          </a:p>
        </p:txBody>
      </p:sp>
      <p:sp>
        <p:nvSpPr>
          <p:cNvPr id="3" name="Content Placeholder 2"/>
          <p:cNvSpPr>
            <a:spLocks noGrp="1"/>
          </p:cNvSpPr>
          <p:nvPr>
            <p:ph idx="1"/>
          </p:nvPr>
        </p:nvSpPr>
        <p:spPr>
          <a:ln w="38100">
            <a:solidFill>
              <a:schemeClr val="accent6">
                <a:lumMod val="60000"/>
                <a:lumOff val="40000"/>
              </a:schemeClr>
            </a:solidFill>
          </a:ln>
          <a:effectLst>
            <a:outerShdw blurRad="50800" dist="38100" dir="16200000" rotWithShape="0">
              <a:prstClr val="black">
                <a:alpha val="40000"/>
              </a:prstClr>
            </a:outerShdw>
          </a:effectLst>
        </p:spPr>
        <p:txBody>
          <a:bodyPr anchor="ctr"/>
          <a:lstStyle/>
          <a:p>
            <a:pPr algn="just">
              <a:buNone/>
            </a:pPr>
            <a:r>
              <a:rPr lang="en-US" dirty="0" smtClean="0"/>
              <a:t>     Stress is a typical bodily response to change that causes physical, emotional, and cognitive reactions. Stress is described as a condition of anxiety or mental strain brought on by a challenging circumstance. Stress is a normal human reaction that motivates us to deal with problems and dangers in our lives. Everyone goes through periods of stress.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noFill/>
          </a:ln>
          <a:effectLst>
            <a:glow rad="228600">
              <a:schemeClr val="accent4">
                <a:satMod val="175000"/>
                <a:alpha val="40000"/>
              </a:schemeClr>
            </a:glow>
          </a:effectLst>
        </p:spPr>
        <p:txBody>
          <a:bodyPr/>
          <a:lstStyle/>
          <a:p>
            <a:r>
              <a:rPr lang="en-US" dirty="0" smtClean="0">
                <a:solidFill>
                  <a:schemeClr val="bg2">
                    <a:lumMod val="75000"/>
                  </a:schemeClr>
                </a:solidFill>
              </a:rPr>
              <a:t>TYPES OF STRESS</a:t>
            </a:r>
            <a:endParaRPr lang="en-US" dirty="0">
              <a:solidFill>
                <a:schemeClr val="bg2">
                  <a:lumMod val="75000"/>
                </a:schemeClr>
              </a:solidFill>
            </a:endParaRPr>
          </a:p>
        </p:txBody>
      </p:sp>
      <p:sp>
        <p:nvSpPr>
          <p:cNvPr id="3" name="Content Placeholder 2"/>
          <p:cNvSpPr>
            <a:spLocks noGrp="1"/>
          </p:cNvSpPr>
          <p:nvPr>
            <p:ph idx="1"/>
          </p:nvPr>
        </p:nvSpPr>
        <p:spPr/>
        <p:txBody>
          <a:bodyPr anchor="ctr">
            <a:normAutofit/>
          </a:bodyPr>
          <a:lstStyle/>
          <a:p>
            <a:pPr lvl="0" algn="just"/>
            <a:r>
              <a:rPr lang="en-US" sz="1600" dirty="0" smtClean="0"/>
              <a:t>ACUTE STRESS –Acute stress is usually brief. Examples of acute stress would be any stress you suffer from for a short period of time — like a traffic jam, an argument with your spouse, criticism from your boss, deadlines for work-related projects etc.</a:t>
            </a:r>
          </a:p>
          <a:p>
            <a:pPr lvl="0" algn="just"/>
            <a:endParaRPr lang="en-US" sz="1600" dirty="0" smtClean="0"/>
          </a:p>
          <a:p>
            <a:pPr lvl="0" algn="just"/>
            <a:r>
              <a:rPr lang="en-US" sz="1600" dirty="0" smtClean="0"/>
              <a:t>EPISODIC ACUTE STRESS – Episodic acute stress is short-term but frequent. Generally, this type of stress is most common for people who identify themselves as naturally anxious, irritable, or short-tempered, as they may interpret even minor stressors as being the source of major stress. They include stress over regular speeches at work, repeat visits to the doctor, meetings to talk about a divorce etc.</a:t>
            </a:r>
          </a:p>
          <a:p>
            <a:pPr lvl="0" algn="just"/>
            <a:endParaRPr lang="en-US" sz="1600" dirty="0" smtClean="0"/>
          </a:p>
          <a:p>
            <a:pPr lvl="0" algn="just"/>
            <a:r>
              <a:rPr lang="en-US" sz="1600" dirty="0" smtClean="0"/>
              <a:t>CHRONIC STRESS -This is stress that lasts for a longer period of time. Family changes: Getting married or divorced, birth of a child, death of a loved one, family problems, Work: Starting a new job, losing a job, retiring, difficulties at work, being unable to find a job, etc.</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noFill/>
          </a:ln>
          <a:effectLst>
            <a:glow rad="228600">
              <a:schemeClr val="accent4">
                <a:satMod val="175000"/>
                <a:alpha val="40000"/>
              </a:schemeClr>
            </a:glow>
          </a:effectLst>
        </p:spPr>
        <p:txBody>
          <a:bodyPr>
            <a:normAutofit/>
          </a:bodyPr>
          <a:lstStyle/>
          <a:p>
            <a:r>
              <a:rPr lang="en-US" dirty="0" smtClean="0">
                <a:solidFill>
                  <a:schemeClr val="bg2">
                    <a:lumMod val="75000"/>
                  </a:schemeClr>
                </a:solidFill>
              </a:rPr>
              <a:t>SYMPTOMS OF STRESS</a:t>
            </a:r>
            <a:endParaRPr lang="en-US" dirty="0">
              <a:solidFill>
                <a:schemeClr val="bg2">
                  <a:lumMod val="75000"/>
                </a:schemeClr>
              </a:solidFill>
            </a:endParaRPr>
          </a:p>
        </p:txBody>
      </p:sp>
      <p:sp>
        <p:nvSpPr>
          <p:cNvPr id="3" name="Content Placeholder 2"/>
          <p:cNvSpPr>
            <a:spLocks noGrp="1"/>
          </p:cNvSpPr>
          <p:nvPr>
            <p:ph idx="1"/>
          </p:nvPr>
        </p:nvSpPr>
        <p:spPr/>
        <p:txBody>
          <a:bodyPr anchor="ctr">
            <a:normAutofit fontScale="55000" lnSpcReduction="20000"/>
          </a:bodyPr>
          <a:lstStyle/>
          <a:p>
            <a:pPr lvl="0" algn="just"/>
            <a:r>
              <a:rPr lang="en-US" b="1" dirty="0" smtClean="0"/>
              <a:t>Perspiring, racing heart, high blood pressure, dizziness, shortness of breath, tight muscles, nausea, vomiting, abdominal pain, and exhaustion are all examples of physical symptoms.</a:t>
            </a:r>
          </a:p>
          <a:p>
            <a:pPr lvl="0" algn="just"/>
            <a:endParaRPr lang="en-US" dirty="0" smtClean="0"/>
          </a:p>
          <a:p>
            <a:pPr lvl="0" algn="just"/>
            <a:r>
              <a:rPr lang="en-US" b="1" dirty="0" smtClean="0"/>
              <a:t>Negative emotions such as anger, impatience, and depression; anxiousness; a sense of hopelessness; and isolation are also present.</a:t>
            </a:r>
          </a:p>
          <a:p>
            <a:pPr lvl="0" algn="just"/>
            <a:endParaRPr lang="en-US" dirty="0" smtClean="0"/>
          </a:p>
          <a:p>
            <a:pPr lvl="0" algn="just"/>
            <a:r>
              <a:rPr lang="en-US" b="1" dirty="0" smtClean="0"/>
              <a:t>Eating disorders (both binge and restrictive), substance abuse, sexual dysfunction, and disturbed sleep patterns are all examples of </a:t>
            </a:r>
            <a:r>
              <a:rPr lang="en-US" b="1" dirty="0" err="1" smtClean="0"/>
              <a:t>behavioural</a:t>
            </a:r>
            <a:r>
              <a:rPr lang="en-US" b="1" dirty="0" smtClean="0"/>
              <a:t> symptoms.</a:t>
            </a:r>
          </a:p>
          <a:p>
            <a:pPr lvl="0" algn="just"/>
            <a:endParaRPr lang="en-US" dirty="0" smtClean="0"/>
          </a:p>
          <a:p>
            <a:pPr algn="just"/>
            <a:r>
              <a:rPr lang="en-US" b="1" dirty="0" smtClean="0"/>
              <a:t>Memory loss, inability to focus, pessimism, and dissociation (defined as a sensation of being emotionally, mentally, and psychologically detached from oneself) are all examples of cognitive symptoms.</a:t>
            </a:r>
          </a:p>
          <a:p>
            <a:pPr algn="just"/>
            <a:endParaRPr lang="en-US" b="1" dirty="0" smtClean="0"/>
          </a:p>
          <a:p>
            <a:pPr algn="just"/>
            <a:r>
              <a:rPr lang="en-US" b="1" dirty="0" smtClean="0"/>
              <a:t>Further people with family history of mental illness are generally affected more by stress.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fontScale="90000"/>
          </a:bodyPr>
          <a:lstStyle/>
          <a:p>
            <a:r>
              <a:rPr lang="en-US" sz="4400" dirty="0" smtClean="0">
                <a:solidFill>
                  <a:schemeClr val="bg2">
                    <a:lumMod val="75000"/>
                  </a:schemeClr>
                </a:solidFill>
              </a:rPr>
              <a:t>CAUSES OF STRESS IN STUDENTS</a:t>
            </a:r>
            <a:endParaRPr lang="en-US" dirty="0"/>
          </a:p>
        </p:txBody>
      </p:sp>
      <p:sp>
        <p:nvSpPr>
          <p:cNvPr id="5" name="Content Placeholder 4"/>
          <p:cNvSpPr>
            <a:spLocks noGrp="1"/>
          </p:cNvSpPr>
          <p:nvPr>
            <p:ph sz="quarter" idx="2"/>
          </p:nvPr>
        </p:nvSpPr>
        <p:spPr>
          <a:xfrm>
            <a:off x="457200" y="1676400"/>
            <a:ext cx="4953000" cy="4449763"/>
          </a:xfrm>
        </p:spPr>
        <p:txBody>
          <a:bodyPr>
            <a:normAutofit fontScale="70000" lnSpcReduction="20000"/>
          </a:bodyPr>
          <a:lstStyle/>
          <a:p>
            <a:pPr algn="just"/>
            <a:r>
              <a:rPr lang="en-US" b="1" dirty="0" smtClean="0"/>
              <a:t>ACADEMIC STRESS</a:t>
            </a:r>
          </a:p>
          <a:p>
            <a:pPr algn="just"/>
            <a:endParaRPr lang="en-US" b="1" dirty="0" smtClean="0"/>
          </a:p>
          <a:p>
            <a:pPr algn="just"/>
            <a:r>
              <a:rPr lang="en-US" b="1" dirty="0" smtClean="0"/>
              <a:t>PARENTAL EXPECTATIONS</a:t>
            </a:r>
          </a:p>
          <a:p>
            <a:pPr algn="just"/>
            <a:endParaRPr lang="en-US" b="1" dirty="0" smtClean="0"/>
          </a:p>
          <a:p>
            <a:pPr algn="just"/>
            <a:r>
              <a:rPr lang="en-US" b="1" dirty="0" smtClean="0"/>
              <a:t>UNHEALTHY COMPETITION</a:t>
            </a:r>
          </a:p>
          <a:p>
            <a:pPr algn="just"/>
            <a:endParaRPr lang="en-US" b="1" dirty="0" smtClean="0"/>
          </a:p>
          <a:p>
            <a:pPr algn="just"/>
            <a:r>
              <a:rPr lang="en-US" b="1" dirty="0" smtClean="0">
                <a:solidFill>
                  <a:schemeClr val="tx1">
                    <a:lumMod val="95000"/>
                  </a:schemeClr>
                </a:solidFill>
              </a:rPr>
              <a:t>HIGH ACADEMIC DEMANDS</a:t>
            </a:r>
          </a:p>
          <a:p>
            <a:pPr algn="just"/>
            <a:endParaRPr lang="en-US" b="1" dirty="0" smtClean="0">
              <a:solidFill>
                <a:schemeClr val="tx1">
                  <a:lumMod val="95000"/>
                </a:schemeClr>
              </a:solidFill>
            </a:endParaRPr>
          </a:p>
          <a:p>
            <a:pPr algn="just"/>
            <a:r>
              <a:rPr lang="en-US" b="1" dirty="0" smtClean="0">
                <a:solidFill>
                  <a:schemeClr val="tx1">
                    <a:lumMod val="95000"/>
                  </a:schemeClr>
                </a:solidFill>
              </a:rPr>
              <a:t>FINANCES</a:t>
            </a:r>
          </a:p>
          <a:p>
            <a:pPr algn="just"/>
            <a:endParaRPr lang="en-US" b="1" dirty="0" smtClean="0">
              <a:solidFill>
                <a:schemeClr val="tx1">
                  <a:lumMod val="95000"/>
                </a:schemeClr>
              </a:solidFill>
            </a:endParaRPr>
          </a:p>
          <a:p>
            <a:pPr algn="just"/>
            <a:r>
              <a:rPr lang="en-US" b="1" dirty="0" smtClean="0">
                <a:solidFill>
                  <a:schemeClr val="tx1">
                    <a:lumMod val="95000"/>
                  </a:schemeClr>
                </a:solidFill>
              </a:rPr>
              <a:t>EXAMS</a:t>
            </a:r>
          </a:p>
          <a:p>
            <a:pPr algn="just"/>
            <a:endParaRPr lang="en-US" b="1" dirty="0" smtClean="0">
              <a:solidFill>
                <a:schemeClr val="tx1">
                  <a:lumMod val="95000"/>
                </a:schemeClr>
              </a:solidFill>
            </a:endParaRPr>
          </a:p>
          <a:p>
            <a:pPr algn="just"/>
            <a:r>
              <a:rPr lang="en-US" b="1" dirty="0" smtClean="0">
                <a:solidFill>
                  <a:schemeClr val="tx1">
                    <a:lumMod val="95000"/>
                  </a:schemeClr>
                </a:solidFill>
              </a:rPr>
              <a:t>PEER PRESSURE</a:t>
            </a:r>
          </a:p>
          <a:p>
            <a:pPr algn="just"/>
            <a:endParaRPr lang="en-US" b="1" dirty="0" smtClean="0">
              <a:solidFill>
                <a:schemeClr val="tx1">
                  <a:lumMod val="95000"/>
                </a:schemeClr>
              </a:solidFill>
            </a:endParaRPr>
          </a:p>
          <a:p>
            <a:pPr algn="just"/>
            <a:r>
              <a:rPr lang="en-US" b="1" dirty="0" smtClean="0">
                <a:solidFill>
                  <a:schemeClr val="tx1">
                    <a:lumMod val="95000"/>
                  </a:schemeClr>
                </a:solidFill>
              </a:rPr>
              <a:t>WORK SCHEDULES</a:t>
            </a:r>
          </a:p>
          <a:p>
            <a:pPr algn="just"/>
            <a:endParaRPr lang="en-US" b="1" dirty="0" smtClean="0">
              <a:solidFill>
                <a:schemeClr val="tx1">
                  <a:lumMod val="95000"/>
                </a:schemeClr>
              </a:solidFill>
            </a:endParaRPr>
          </a:p>
          <a:p>
            <a:pPr algn="just"/>
            <a:r>
              <a:rPr lang="en-US" b="1" dirty="0" smtClean="0">
                <a:solidFill>
                  <a:schemeClr val="tx1">
                    <a:lumMod val="95000"/>
                  </a:schemeClr>
                </a:solidFill>
              </a:rPr>
              <a:t>LACK OF TIME MANAGEMENT</a:t>
            </a:r>
          </a:p>
          <a:p>
            <a:pPr algn="just"/>
            <a:endParaRPr lang="en-US" dirty="0"/>
          </a:p>
        </p:txBody>
      </p:sp>
      <p:pic>
        <p:nvPicPr>
          <p:cNvPr id="7" name="Content Placeholder 6" descr="Pin on philosophy"/>
          <p:cNvPicPr>
            <a:picLocks noGrp="1"/>
          </p:cNvPicPr>
          <p:nvPr>
            <p:ph sz="quarter" idx="4"/>
          </p:nvPr>
        </p:nvPicPr>
        <p:blipFill>
          <a:blip r:embed="rId3"/>
          <a:srcRect/>
          <a:stretch>
            <a:fillRect/>
          </a:stretch>
        </p:blipFill>
        <p:spPr bwMode="auto">
          <a:xfrm>
            <a:off x="5410200" y="1676400"/>
            <a:ext cx="3276600" cy="4449763"/>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noFill/>
          </a:ln>
          <a:effectLst>
            <a:glow rad="228600">
              <a:schemeClr val="accent4">
                <a:satMod val="175000"/>
                <a:alpha val="40000"/>
              </a:schemeClr>
            </a:glow>
          </a:effectLst>
        </p:spPr>
        <p:txBody>
          <a:bodyPr>
            <a:normAutofit/>
          </a:bodyPr>
          <a:lstStyle/>
          <a:p>
            <a:r>
              <a:rPr lang="en-US" sz="3600" dirty="0" smtClean="0">
                <a:solidFill>
                  <a:schemeClr val="bg2">
                    <a:lumMod val="75000"/>
                  </a:schemeClr>
                </a:solidFill>
              </a:rPr>
              <a:t>STRESS MANAGEMENT</a:t>
            </a:r>
            <a:endParaRPr lang="en-US" sz="3400" dirty="0">
              <a:solidFill>
                <a:schemeClr val="bg2">
                  <a:lumMod val="75000"/>
                </a:schemeClr>
              </a:solidFill>
            </a:endParaRPr>
          </a:p>
        </p:txBody>
      </p:sp>
      <p:sp>
        <p:nvSpPr>
          <p:cNvPr id="3" name="Content Placeholder 2"/>
          <p:cNvSpPr>
            <a:spLocks noGrp="1"/>
          </p:cNvSpPr>
          <p:nvPr>
            <p:ph idx="1"/>
          </p:nvPr>
        </p:nvSpPr>
        <p:spPr/>
        <p:txBody>
          <a:bodyPr anchor="ctr">
            <a:normAutofit fontScale="92500" lnSpcReduction="10000"/>
          </a:bodyPr>
          <a:lstStyle/>
          <a:p>
            <a:pPr algn="just">
              <a:buNone/>
            </a:pPr>
            <a:r>
              <a:rPr lang="en-US" dirty="0" smtClean="0"/>
              <a:t>     According to Dr. </a:t>
            </a:r>
            <a:r>
              <a:rPr lang="en-US" dirty="0" err="1" smtClean="0"/>
              <a:t>Alkin</a:t>
            </a:r>
            <a:r>
              <a:rPr lang="en-US" dirty="0" smtClean="0"/>
              <a:t>, Director of Stress Management </a:t>
            </a:r>
            <a:r>
              <a:rPr lang="en-US" dirty="0" err="1" smtClean="0"/>
              <a:t>Counselling</a:t>
            </a:r>
            <a:r>
              <a:rPr lang="en-US" dirty="0" smtClean="0"/>
              <a:t> Centre, New York, anxiety, tension etc are bitter truth of our life but, it does not mean that a person should always remains in anxiety and tension. Stress will cause damage to our physical and mental balance, it will produce insecurity, sadness etc. If we free from anxiety we can enjoy our life.  Stress management may improve our life. The stress management meaning is to reduce the negative impacts caused by stress and to improve a person's physical and mental well-being.</a:t>
            </a:r>
            <a:endParaRPr lang="en-US" dirty="0" smtClean="0">
              <a:solidFill>
                <a:schemeClr val="tx1">
                  <a:lumMod val="95000"/>
                </a:schemeClr>
              </a:solidFill>
            </a:endParaRPr>
          </a:p>
          <a:p>
            <a:pPr lvl="0"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noFill/>
          </a:ln>
          <a:effectLst>
            <a:glow rad="228600">
              <a:schemeClr val="accent4">
                <a:satMod val="175000"/>
                <a:alpha val="40000"/>
              </a:schemeClr>
            </a:glow>
          </a:effectLst>
        </p:spPr>
        <p:txBody>
          <a:bodyPr>
            <a:normAutofit fontScale="90000"/>
          </a:bodyPr>
          <a:lstStyle/>
          <a:p>
            <a:r>
              <a:rPr lang="en-US" sz="3600" dirty="0" smtClean="0">
                <a:solidFill>
                  <a:schemeClr val="bg2">
                    <a:lumMod val="75000"/>
                  </a:schemeClr>
                </a:solidFill>
              </a:rPr>
              <a:t>IMPORTANCE OF </a:t>
            </a:r>
            <a:r>
              <a:rPr lang="en-US" sz="3600" dirty="0" smtClean="0">
                <a:solidFill>
                  <a:schemeClr val="bg2">
                    <a:lumMod val="75000"/>
                  </a:schemeClr>
                </a:solidFill>
              </a:rPr>
              <a:t>STRESS MANAGEMENT</a:t>
            </a:r>
            <a:endParaRPr lang="en-US" sz="3400" dirty="0">
              <a:solidFill>
                <a:schemeClr val="bg2">
                  <a:lumMod val="75000"/>
                </a:schemeClr>
              </a:solidFill>
            </a:endParaRPr>
          </a:p>
        </p:txBody>
      </p:sp>
      <p:sp>
        <p:nvSpPr>
          <p:cNvPr id="3" name="Content Placeholder 2"/>
          <p:cNvSpPr>
            <a:spLocks noGrp="1"/>
          </p:cNvSpPr>
          <p:nvPr>
            <p:ph idx="1"/>
          </p:nvPr>
        </p:nvSpPr>
        <p:spPr/>
        <p:txBody>
          <a:bodyPr anchor="ctr">
            <a:normAutofit/>
          </a:bodyPr>
          <a:lstStyle/>
          <a:p>
            <a:pPr lvl="0" algn="just">
              <a:buNone/>
            </a:pPr>
            <a:r>
              <a:rPr lang="en-US" dirty="0" smtClean="0"/>
              <a:t>    When we have too much worry, we might start to feel worried. Then, after a little while, we start to feel tired. But in the modern world, we are constantly stressed out, which wears us down. This might be quite harmful to our emotional and physical well-being.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a:ln>
            <a:noFill/>
          </a:ln>
          <a:effectLst>
            <a:glow rad="228600">
              <a:schemeClr val="accent4">
                <a:satMod val="175000"/>
                <a:alpha val="40000"/>
              </a:schemeClr>
            </a:glow>
          </a:effectLst>
        </p:spPr>
        <p:txBody>
          <a:bodyPr>
            <a:normAutofit/>
          </a:bodyPr>
          <a:lstStyle/>
          <a:p>
            <a:r>
              <a:rPr lang="en-US" sz="3600" dirty="0" smtClean="0">
                <a:solidFill>
                  <a:schemeClr val="bg2">
                    <a:lumMod val="75000"/>
                  </a:schemeClr>
                </a:solidFill>
              </a:rPr>
              <a:t>HOW TO MANAGE STRESS</a:t>
            </a:r>
            <a:endParaRPr lang="en-US" sz="3400" dirty="0">
              <a:solidFill>
                <a:schemeClr val="bg2">
                  <a:lumMod val="75000"/>
                </a:schemeClr>
              </a:solidFill>
            </a:endParaRPr>
          </a:p>
        </p:txBody>
      </p:sp>
      <p:sp>
        <p:nvSpPr>
          <p:cNvPr id="3" name="Content Placeholder 2"/>
          <p:cNvSpPr>
            <a:spLocks noGrp="1"/>
          </p:cNvSpPr>
          <p:nvPr>
            <p:ph idx="1"/>
          </p:nvPr>
        </p:nvSpPr>
        <p:spPr/>
        <p:txBody>
          <a:bodyPr anchor="ctr">
            <a:normAutofit fontScale="92500" lnSpcReduction="20000"/>
          </a:bodyPr>
          <a:lstStyle/>
          <a:p>
            <a:pPr algn="just"/>
            <a:r>
              <a:rPr lang="en-US" sz="2400" b="1" dirty="0" smtClean="0"/>
              <a:t>GET ENOUGH SLEEP</a:t>
            </a:r>
          </a:p>
          <a:p>
            <a:pPr algn="just"/>
            <a:r>
              <a:rPr lang="en-US" sz="2400" b="1" dirty="0" smtClean="0"/>
              <a:t>EXERCISE REGULARLY</a:t>
            </a:r>
          </a:p>
          <a:p>
            <a:pPr algn="just"/>
            <a:r>
              <a:rPr lang="en-US" sz="2400" b="1" dirty="0" smtClean="0"/>
              <a:t>TIME MANAGEMENT SKILLS</a:t>
            </a:r>
          </a:p>
          <a:p>
            <a:pPr algn="just" fontAlgn="base"/>
            <a:r>
              <a:rPr lang="en-US" sz="2400" b="1" dirty="0" smtClean="0"/>
              <a:t>POSITIVE THINKING</a:t>
            </a:r>
          </a:p>
          <a:p>
            <a:pPr algn="just"/>
            <a:r>
              <a:rPr lang="en-US" sz="2400" b="1" dirty="0" smtClean="0"/>
              <a:t>LISTENING TO MUSIC</a:t>
            </a:r>
          </a:p>
          <a:p>
            <a:pPr algn="just"/>
            <a:r>
              <a:rPr lang="en-US" sz="2400" b="1" dirty="0" smtClean="0"/>
              <a:t>HEALTHY DIET</a:t>
            </a:r>
          </a:p>
          <a:p>
            <a:pPr algn="just"/>
            <a:r>
              <a:rPr lang="en-US" sz="2400" b="1" dirty="0" smtClean="0"/>
              <a:t>AVOIDING OVER AMBITION</a:t>
            </a:r>
          </a:p>
          <a:p>
            <a:pPr algn="just"/>
            <a:r>
              <a:rPr lang="en-US" sz="2400" b="1" dirty="0" smtClean="0"/>
              <a:t>MEDITATION, PRACTICING YOGA AND PRANAYAM</a:t>
            </a:r>
            <a:endParaRPr lang="en-US" sz="2400" dirty="0" smtClean="0"/>
          </a:p>
          <a:p>
            <a:pPr algn="just"/>
            <a:r>
              <a:rPr lang="en-US" sz="2400" b="1" dirty="0" smtClean="0"/>
              <a:t> ENGAGING IN CREATIVE WORK</a:t>
            </a:r>
            <a:endParaRPr lang="en-US" sz="2400" dirty="0" smtClean="0"/>
          </a:p>
          <a:p>
            <a:pPr algn="just"/>
            <a:r>
              <a:rPr lang="en-US" sz="2400" b="1" dirty="0" smtClean="0"/>
              <a:t>REMITTING SORROW</a:t>
            </a:r>
            <a:endParaRPr lang="en-US" sz="2400" dirty="0" smtClean="0"/>
          </a:p>
          <a:p>
            <a:pPr algn="just"/>
            <a:r>
              <a:rPr lang="en-US" sz="2400" b="1" dirty="0" smtClean="0"/>
              <a:t>SHIFT  YOUR MINDSET</a:t>
            </a:r>
            <a:endParaRPr lang="en-US" sz="2400" dirty="0" smtClean="0"/>
          </a:p>
          <a:p>
            <a:pPr algn="just"/>
            <a:r>
              <a:rPr lang="en-US" sz="2400" b="1" dirty="0" smtClean="0"/>
              <a:t>KEEPING PETS</a:t>
            </a:r>
            <a:endParaRPr lang="en-US" sz="2400" dirty="0" smtClean="0"/>
          </a:p>
          <a:p>
            <a:endParaRPr 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Meditation - Outline Of Person Meditating - Free Transparent PNG Clipart  Images Download"/>
          <p:cNvPicPr>
            <a:picLocks noGrp="1"/>
          </p:cNvPicPr>
          <p:nvPr>
            <p:ph sz="quarter" idx="2"/>
          </p:nvPr>
        </p:nvPicPr>
        <p:blipFill>
          <a:blip r:embed="rId2"/>
          <a:srcRect/>
          <a:stretch>
            <a:fillRect/>
          </a:stretch>
        </p:blipFill>
        <p:spPr bwMode="auto">
          <a:xfrm>
            <a:off x="7086600" y="304801"/>
            <a:ext cx="1828800" cy="1981200"/>
          </a:xfrm>
          <a:prstGeom prst="rect">
            <a:avLst/>
          </a:prstGeom>
          <a:noFill/>
          <a:ln w="9525">
            <a:noFill/>
            <a:miter lim="800000"/>
            <a:headEnd/>
            <a:tailEnd/>
          </a:ln>
        </p:spPr>
      </p:pic>
      <p:pic>
        <p:nvPicPr>
          <p:cNvPr id="8" name="Content Placeholder 7" descr="Yoga Exercise Drawing Images - Free Download on Freepik"/>
          <p:cNvPicPr>
            <a:picLocks noGrp="1"/>
          </p:cNvPicPr>
          <p:nvPr>
            <p:ph sz="quarter" idx="4"/>
          </p:nvPr>
        </p:nvPicPr>
        <p:blipFill>
          <a:blip r:embed="rId3"/>
          <a:srcRect/>
          <a:stretch>
            <a:fillRect/>
          </a:stretch>
        </p:blipFill>
        <p:spPr bwMode="auto">
          <a:xfrm>
            <a:off x="2667001" y="228600"/>
            <a:ext cx="1905000" cy="1981200"/>
          </a:xfrm>
          <a:prstGeom prst="rect">
            <a:avLst/>
          </a:prstGeom>
          <a:noFill/>
          <a:ln w="9525">
            <a:noFill/>
            <a:miter lim="800000"/>
            <a:headEnd/>
            <a:tailEnd/>
          </a:ln>
        </p:spPr>
      </p:pic>
      <p:pic>
        <p:nvPicPr>
          <p:cNvPr id="9" name="Picture 8" descr="Set of Men and Women Standing and Walking. Monochrome Vector Illustration  of People in Different Poses in Simple Line Stock Vector - Illustration of  shape, element: 170711811"/>
          <p:cNvPicPr/>
          <p:nvPr/>
        </p:nvPicPr>
        <p:blipFill>
          <a:blip r:embed="rId4"/>
          <a:srcRect/>
          <a:stretch>
            <a:fillRect/>
          </a:stretch>
        </p:blipFill>
        <p:spPr bwMode="auto">
          <a:xfrm>
            <a:off x="533401" y="228600"/>
            <a:ext cx="1905000" cy="2042795"/>
          </a:xfrm>
          <a:prstGeom prst="rect">
            <a:avLst/>
          </a:prstGeom>
          <a:noFill/>
          <a:ln w="9525">
            <a:noFill/>
            <a:miter lim="800000"/>
            <a:headEnd/>
            <a:tailEnd/>
          </a:ln>
        </p:spPr>
      </p:pic>
      <p:pic>
        <p:nvPicPr>
          <p:cNvPr id="11" name="Picture 10" descr="People listening music Royalty Free Vector Image"/>
          <p:cNvPicPr/>
          <p:nvPr/>
        </p:nvPicPr>
        <p:blipFill>
          <a:blip r:embed="rId5"/>
          <a:srcRect/>
          <a:stretch>
            <a:fillRect/>
          </a:stretch>
        </p:blipFill>
        <p:spPr bwMode="auto">
          <a:xfrm>
            <a:off x="457201" y="2667000"/>
            <a:ext cx="2133600" cy="1905000"/>
          </a:xfrm>
          <a:prstGeom prst="rect">
            <a:avLst/>
          </a:prstGeom>
          <a:noFill/>
          <a:ln w="9525">
            <a:noFill/>
            <a:miter lim="800000"/>
            <a:headEnd/>
            <a:tailEnd/>
          </a:ln>
        </p:spPr>
      </p:pic>
      <p:pic>
        <p:nvPicPr>
          <p:cNvPr id="13" name="Picture 12" descr="Pets care poster. children hugging dog cats, thanks for caring. animal  adoption vector background. | CanStock"/>
          <p:cNvPicPr/>
          <p:nvPr/>
        </p:nvPicPr>
        <p:blipFill>
          <a:blip r:embed="rId6"/>
          <a:srcRect b="3763"/>
          <a:stretch>
            <a:fillRect/>
          </a:stretch>
        </p:blipFill>
        <p:spPr bwMode="auto">
          <a:xfrm>
            <a:off x="4800600" y="304800"/>
            <a:ext cx="2082882" cy="1981200"/>
          </a:xfrm>
          <a:prstGeom prst="rect">
            <a:avLst/>
          </a:prstGeom>
          <a:noFill/>
          <a:ln w="9525">
            <a:noFill/>
            <a:miter lim="800000"/>
            <a:headEnd/>
            <a:tailEnd/>
          </a:ln>
        </p:spPr>
      </p:pic>
      <p:pic>
        <p:nvPicPr>
          <p:cNvPr id="14" name="Picture 13" descr="Vegetables Healthy Food Vector Art PNG Images | Free Download On Pngtree"/>
          <p:cNvPicPr/>
          <p:nvPr/>
        </p:nvPicPr>
        <p:blipFill>
          <a:blip r:embed="rId7"/>
          <a:srcRect/>
          <a:stretch>
            <a:fillRect/>
          </a:stretch>
        </p:blipFill>
        <p:spPr bwMode="auto">
          <a:xfrm>
            <a:off x="2819400" y="2667000"/>
            <a:ext cx="1828800" cy="1935480"/>
          </a:xfrm>
          <a:prstGeom prst="rect">
            <a:avLst/>
          </a:prstGeom>
          <a:noFill/>
          <a:ln w="9525">
            <a:noFill/>
            <a:miter lim="800000"/>
            <a:headEnd/>
            <a:tailEnd/>
          </a:ln>
        </p:spPr>
      </p:pic>
      <p:sp>
        <p:nvSpPr>
          <p:cNvPr id="1026" name="AutoShape 2" descr="Kid Sleeping Vector Art, Icons, and Graphics for Free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8" name="Picture 4" descr="Premium Vector | Freehand drawings of little kids sleeping in their beds"/>
          <p:cNvPicPr>
            <a:picLocks noChangeAspect="1" noChangeArrowheads="1"/>
          </p:cNvPicPr>
          <p:nvPr/>
        </p:nvPicPr>
        <p:blipFill>
          <a:blip r:embed="rId8"/>
          <a:srcRect/>
          <a:stretch>
            <a:fillRect/>
          </a:stretch>
        </p:blipFill>
        <p:spPr bwMode="auto">
          <a:xfrm>
            <a:off x="4876800" y="2667000"/>
            <a:ext cx="1819275" cy="1905000"/>
          </a:xfrm>
          <a:prstGeom prst="rect">
            <a:avLst/>
          </a:prstGeom>
          <a:noFill/>
        </p:spPr>
      </p:pic>
      <p:pic>
        <p:nvPicPr>
          <p:cNvPr id="17" name="Picture 16" descr="Positive thinking Illustrations and Clipart. 26,176 Positive thinking  royalty free illustrations, and drawings available to search from thousands  of stock vector EPS clip art graphic designers."/>
          <p:cNvPicPr/>
          <p:nvPr/>
        </p:nvPicPr>
        <p:blipFill>
          <a:blip r:embed="rId9"/>
          <a:srcRect b="5464"/>
          <a:stretch>
            <a:fillRect/>
          </a:stretch>
        </p:blipFill>
        <p:spPr bwMode="auto">
          <a:xfrm>
            <a:off x="7010400" y="2590800"/>
            <a:ext cx="1878033" cy="1904999"/>
          </a:xfrm>
          <a:prstGeom prst="rect">
            <a:avLst/>
          </a:prstGeom>
          <a:noFill/>
          <a:ln w="9525">
            <a:noFill/>
            <a:miter lim="800000"/>
            <a:headEnd/>
            <a:tailEnd/>
          </a:ln>
        </p:spPr>
      </p:pic>
      <p:pic>
        <p:nvPicPr>
          <p:cNvPr id="20" name="Picture 19" descr="Drawing Photos, Download The BEST Free Drawing Stock Photos &amp; HD Images"/>
          <p:cNvPicPr/>
          <p:nvPr/>
        </p:nvPicPr>
        <p:blipFill>
          <a:blip r:embed="rId10"/>
          <a:srcRect r="32989"/>
          <a:stretch>
            <a:fillRect/>
          </a:stretch>
        </p:blipFill>
        <p:spPr bwMode="auto">
          <a:xfrm>
            <a:off x="533400" y="4876800"/>
            <a:ext cx="1897102" cy="1615044"/>
          </a:xfrm>
          <a:prstGeom prst="rect">
            <a:avLst/>
          </a:prstGeom>
          <a:noFill/>
          <a:ln w="9525">
            <a:noFill/>
            <a:miter lim="800000"/>
            <a:headEnd/>
            <a:tailEnd/>
          </a:ln>
        </p:spPr>
      </p:pic>
      <p:pic>
        <p:nvPicPr>
          <p:cNvPr id="21" name="Picture 20" descr="Time management stock vector. Illustration of money, board - 52384937"/>
          <p:cNvPicPr/>
          <p:nvPr/>
        </p:nvPicPr>
        <p:blipFill>
          <a:blip r:embed="rId11"/>
          <a:srcRect/>
          <a:stretch>
            <a:fillRect/>
          </a:stretch>
        </p:blipFill>
        <p:spPr bwMode="auto">
          <a:xfrm>
            <a:off x="2819400" y="4876801"/>
            <a:ext cx="2057400" cy="1600200"/>
          </a:xfrm>
          <a:prstGeom prst="rect">
            <a:avLst/>
          </a:prstGeom>
          <a:noFill/>
          <a:ln w="9525">
            <a:noFill/>
            <a:miter lim="800000"/>
            <a:headEnd/>
            <a:tailEnd/>
          </a:ln>
        </p:spPr>
      </p:pic>
      <p:pic>
        <p:nvPicPr>
          <p:cNvPr id="22" name="Picture 21" descr="C:\Users\Suvodeep\Desktop\AMBITION.jpg"/>
          <p:cNvPicPr/>
          <p:nvPr/>
        </p:nvPicPr>
        <p:blipFill>
          <a:blip r:embed="rId12"/>
          <a:srcRect/>
          <a:stretch>
            <a:fillRect/>
          </a:stretch>
        </p:blipFill>
        <p:spPr bwMode="auto">
          <a:xfrm>
            <a:off x="5029200" y="4724400"/>
            <a:ext cx="3962400" cy="1828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116</TotalTime>
  <Words>496</Words>
  <Application>Microsoft Office PowerPoint</Application>
  <PresentationFormat>On-screen Show (4:3)</PresentationFormat>
  <Paragraphs>60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Apex</vt:lpstr>
      <vt:lpstr>                            STRESS MANAGEMENT: CAUSES &amp; PREVENTION              </vt:lpstr>
      <vt:lpstr>STRESS</vt:lpstr>
      <vt:lpstr>TYPES OF STRESS</vt:lpstr>
      <vt:lpstr>SYMPTOMS OF STRESS</vt:lpstr>
      <vt:lpstr>CAUSES OF STRESS IN STUDENTS</vt:lpstr>
      <vt:lpstr>STRESS MANAGEMENT</vt:lpstr>
      <vt:lpstr>IMPORTANCE OF STRESS MANAGEMENT</vt:lpstr>
      <vt:lpstr>HOW TO MANAGE STRESS</vt:lpstr>
      <vt:lpstr>Slide 9</vt:lpstr>
      <vt:lpstr>CONCLUSION</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STRESS MANAGEMENT: CAUSES &amp; PREVENTION         </dc:title>
  <dc:creator>Suvodeep</dc:creator>
  <cp:lastModifiedBy>Suvodeep</cp:lastModifiedBy>
  <cp:revision>37</cp:revision>
  <dcterms:created xsi:type="dcterms:W3CDTF">2006-08-16T00:00:00Z</dcterms:created>
  <dcterms:modified xsi:type="dcterms:W3CDTF">2023-05-09T14:59:41Z</dcterms:modified>
</cp:coreProperties>
</file>