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0B82"/>
    <a:srgbClr val="FF9966"/>
    <a:srgbClr val="0033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7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B6F15528-21DE-4FAA-801E-634DDDAF4B2B}" type="slidenum">
              <a:rPr lang="en-US" smtClean="0"/>
              <a:pPr/>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432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21689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8598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30359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4749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32222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3024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9473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6601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40003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2941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658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89256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6/13/2023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7849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45412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730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5770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D8BD707-D9CF-40AE-B4C6-C98DA3205C09}" type="datetimeFigureOut">
              <a:rPr lang="en-US" smtClean="0"/>
              <a:pPr/>
              <a:t>6/13/2023</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22163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934" y="2840560"/>
            <a:ext cx="5308866" cy="1515533"/>
          </a:xfrm>
        </p:spPr>
        <p:txBody>
          <a:bodyPr/>
          <a:lstStyle/>
          <a:p>
            <a:r>
              <a:rPr lang="en-US" dirty="0">
                <a:solidFill>
                  <a:schemeClr val="tx2">
                    <a:lumMod val="60000"/>
                    <a:lumOff val="40000"/>
                  </a:schemeClr>
                </a:solidFill>
              </a:rPr>
              <a:t>Effect of Child Psychology on Effective Art of Teaching</a:t>
            </a:r>
          </a:p>
        </p:txBody>
      </p:sp>
      <p:sp>
        <p:nvSpPr>
          <p:cNvPr id="3" name="Subtitle 2"/>
          <p:cNvSpPr>
            <a:spLocks noGrp="1"/>
          </p:cNvSpPr>
          <p:nvPr>
            <p:ph type="subTitle" idx="1"/>
          </p:nvPr>
        </p:nvSpPr>
        <p:spPr>
          <a:xfrm>
            <a:off x="1921934" y="4356093"/>
            <a:ext cx="5308866" cy="1377651"/>
          </a:xfrm>
        </p:spPr>
        <p:txBody>
          <a:bodyPr/>
          <a:lstStyle/>
          <a:p>
            <a:r>
              <a:rPr lang="en-US" dirty="0"/>
              <a:t>By</a:t>
            </a:r>
          </a:p>
          <a:p>
            <a:r>
              <a:rPr lang="en-US" dirty="0">
                <a:solidFill>
                  <a:srgbClr val="C00000"/>
                </a:solidFill>
              </a:rPr>
              <a:t>Dr. SMRITIKANA GHOSH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lumMod val="60000"/>
                    <a:lumOff val="40000"/>
                  </a:schemeClr>
                </a:solidFill>
              </a:rPr>
              <a:t>A Child learns Best</a:t>
            </a:r>
          </a:p>
        </p:txBody>
      </p:sp>
      <p:sp>
        <p:nvSpPr>
          <p:cNvPr id="3" name="Content Placeholder 2"/>
          <p:cNvSpPr>
            <a:spLocks noGrp="1"/>
          </p:cNvSpPr>
          <p:nvPr>
            <p:ph idx="1"/>
          </p:nvPr>
        </p:nvSpPr>
        <p:spPr/>
        <p:txBody>
          <a:bodyPr>
            <a:normAutofit/>
          </a:bodyPr>
          <a:lstStyle/>
          <a:p>
            <a:pPr lvl="0"/>
            <a:r>
              <a:rPr lang="en-US" dirty="0"/>
              <a:t>Experts think digital technology changes youngsters' behavior.</a:t>
            </a:r>
          </a:p>
          <a:p>
            <a:pPr lvl="0"/>
            <a:r>
              <a:rPr lang="en-US" dirty="0"/>
              <a:t>Smart phones, laptops, and gaming systems are easy for  child to use. </a:t>
            </a:r>
          </a:p>
          <a:p>
            <a:pPr lvl="0"/>
            <a:r>
              <a:rPr lang="en-US" dirty="0"/>
              <a:t>Child learn best via play.</a:t>
            </a:r>
          </a:p>
          <a:p>
            <a:pPr lvl="0"/>
            <a:r>
              <a:rPr lang="en-US" dirty="0"/>
              <a:t>Selecting the right gadget may help children.</a:t>
            </a:r>
          </a:p>
          <a:p>
            <a:pPr lvl="0"/>
            <a:r>
              <a:rPr lang="en-US" dirty="0"/>
              <a:t>Technology improves education.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6">
                    <a:lumMod val="50000"/>
                  </a:schemeClr>
                </a:solidFill>
              </a:rPr>
              <a:t>Psychology for pre-K to 12 Teaching and Learning</a:t>
            </a:r>
          </a:p>
        </p:txBody>
      </p:sp>
      <p:sp>
        <p:nvSpPr>
          <p:cNvPr id="3" name="Content Placeholder 2"/>
          <p:cNvSpPr>
            <a:spLocks noGrp="1"/>
          </p:cNvSpPr>
          <p:nvPr>
            <p:ph idx="1"/>
          </p:nvPr>
        </p:nvSpPr>
        <p:spPr/>
        <p:txBody>
          <a:bodyPr numCol="3">
            <a:noAutofit/>
          </a:bodyPr>
          <a:lstStyle/>
          <a:p>
            <a:pPr fontAlgn="base"/>
            <a:r>
              <a:rPr lang="en-US" sz="1800" dirty="0"/>
              <a:t>Growth mindset</a:t>
            </a:r>
          </a:p>
          <a:p>
            <a:pPr fontAlgn="base"/>
            <a:r>
              <a:rPr lang="en-US" sz="1800" dirty="0"/>
              <a:t>Prior knowledge</a:t>
            </a:r>
            <a:endParaRPr lang="en-US" sz="1800" b="1" dirty="0"/>
          </a:p>
          <a:p>
            <a:pPr fontAlgn="base"/>
            <a:r>
              <a:rPr lang="en-US" sz="1800" dirty="0"/>
              <a:t>Limits of stage theories</a:t>
            </a:r>
            <a:endParaRPr lang="en-US" sz="1800" b="1" dirty="0"/>
          </a:p>
          <a:p>
            <a:pPr fontAlgn="base"/>
            <a:r>
              <a:rPr lang="en-US" sz="1800" dirty="0"/>
              <a:t>Facilitating context</a:t>
            </a:r>
            <a:endParaRPr lang="en-US" sz="1800" b="1" dirty="0"/>
          </a:p>
          <a:p>
            <a:pPr fontAlgn="base"/>
            <a:r>
              <a:rPr lang="en-US" sz="1800" dirty="0"/>
              <a:t>Practice</a:t>
            </a:r>
            <a:endParaRPr lang="en-US" sz="1800" b="1" dirty="0"/>
          </a:p>
          <a:p>
            <a:pPr fontAlgn="base"/>
            <a:r>
              <a:rPr lang="en-US" sz="1800" dirty="0"/>
              <a:t>Feedback</a:t>
            </a:r>
            <a:endParaRPr lang="en-US" sz="1800" b="1" dirty="0"/>
          </a:p>
          <a:p>
            <a:pPr fontAlgn="base"/>
            <a:r>
              <a:rPr lang="en-US" sz="1800" dirty="0"/>
              <a:t>Self-regulation</a:t>
            </a:r>
            <a:endParaRPr lang="en-US" sz="1800" b="1" dirty="0"/>
          </a:p>
          <a:p>
            <a:pPr fontAlgn="base"/>
            <a:r>
              <a:rPr lang="en-US" sz="1800" dirty="0"/>
              <a:t>Creativity</a:t>
            </a:r>
            <a:endParaRPr lang="en-US" sz="1800" b="1" dirty="0"/>
          </a:p>
          <a:p>
            <a:pPr fontAlgn="base"/>
            <a:r>
              <a:rPr lang="en-US" sz="1800" dirty="0"/>
              <a:t>Motivation</a:t>
            </a:r>
            <a:endParaRPr lang="en-US" sz="1800" b="1" dirty="0"/>
          </a:p>
          <a:p>
            <a:pPr fontAlgn="base"/>
            <a:r>
              <a:rPr lang="en-US" sz="1800" dirty="0"/>
              <a:t>Mastery goals</a:t>
            </a:r>
            <a:endParaRPr lang="en-US" sz="1800" b="1" dirty="0"/>
          </a:p>
          <a:p>
            <a:pPr fontAlgn="base"/>
            <a:r>
              <a:rPr lang="en-US" sz="1800" dirty="0"/>
              <a:t>Teacher expectations</a:t>
            </a:r>
            <a:endParaRPr lang="en-US" sz="1800" b="1" dirty="0"/>
          </a:p>
          <a:p>
            <a:pPr fontAlgn="base"/>
            <a:r>
              <a:rPr lang="en-US" sz="1800" dirty="0"/>
              <a:t>Goal setting</a:t>
            </a:r>
            <a:endParaRPr lang="en-US" sz="1800" b="1" dirty="0"/>
          </a:p>
          <a:p>
            <a:pPr fontAlgn="base"/>
            <a:r>
              <a:rPr lang="en-US" sz="1800" dirty="0"/>
              <a:t>Interpersonal relationships</a:t>
            </a:r>
            <a:endParaRPr lang="en-US" sz="1800" b="1" dirty="0"/>
          </a:p>
          <a:p>
            <a:pPr fontAlgn="base"/>
            <a:r>
              <a:rPr lang="en-US" sz="1800" dirty="0"/>
              <a:t>Well-being</a:t>
            </a:r>
            <a:endParaRPr lang="en-US" sz="1800" b="1" dirty="0"/>
          </a:p>
          <a:p>
            <a:pPr fontAlgn="base"/>
            <a:r>
              <a:rPr lang="en-US" sz="1800" dirty="0"/>
              <a:t>Social contexts</a:t>
            </a:r>
            <a:endParaRPr lang="en-US" sz="1800" b="1" dirty="0"/>
          </a:p>
          <a:p>
            <a:pPr fontAlgn="base"/>
            <a:r>
              <a:rPr lang="en-US" sz="1800" dirty="0"/>
              <a:t>Classroom conduct</a:t>
            </a:r>
            <a:endParaRPr lang="en-US" sz="1800" b="1" dirty="0"/>
          </a:p>
          <a:p>
            <a:pPr fontAlgn="base"/>
            <a:r>
              <a:rPr lang="en-US" sz="1800" dirty="0"/>
              <a:t>Expectations and support</a:t>
            </a:r>
            <a:endParaRPr lang="en-US" sz="1800" b="1" dirty="0"/>
          </a:p>
          <a:p>
            <a:pPr fontAlgn="base"/>
            <a:r>
              <a:rPr lang="en-US" sz="1800" dirty="0"/>
              <a:t>Formative and summative assessment</a:t>
            </a:r>
            <a:endParaRPr lang="en-US" sz="1800" b="1" dirty="0"/>
          </a:p>
          <a:p>
            <a:pPr fontAlgn="base"/>
            <a:r>
              <a:rPr lang="en-US" sz="1800" dirty="0"/>
              <a:t>Assessment development</a:t>
            </a:r>
            <a:endParaRPr lang="en-US" sz="1800" b="1" dirty="0"/>
          </a:p>
          <a:p>
            <a:r>
              <a:rPr lang="en-US" sz="1800" dirty="0"/>
              <a:t>Assessment evaluation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7F0B82"/>
                </a:solidFill>
              </a:rPr>
              <a:t>Identify Psychological difficulties in Children</a:t>
            </a:r>
            <a:r>
              <a:rPr lang="en-US" dirty="0"/>
              <a:t>.</a:t>
            </a:r>
          </a:p>
        </p:txBody>
      </p:sp>
      <p:sp>
        <p:nvSpPr>
          <p:cNvPr id="3" name="Content Placeholder 2"/>
          <p:cNvSpPr>
            <a:spLocks noGrp="1"/>
          </p:cNvSpPr>
          <p:nvPr>
            <p:ph idx="1"/>
          </p:nvPr>
        </p:nvSpPr>
        <p:spPr/>
        <p:txBody>
          <a:bodyPr>
            <a:normAutofit/>
          </a:bodyPr>
          <a:lstStyle/>
          <a:p>
            <a:r>
              <a:rPr lang="en-US" dirty="0"/>
              <a:t>Sudden Academic Decline</a:t>
            </a:r>
          </a:p>
          <a:p>
            <a:r>
              <a:rPr lang="en-US" dirty="0"/>
              <a:t>Sitting alone </a:t>
            </a:r>
          </a:p>
          <a:p>
            <a:r>
              <a:rPr lang="en-US" dirty="0"/>
              <a:t> Being too quiet if they were talking before</a:t>
            </a:r>
          </a:p>
          <a:p>
            <a:r>
              <a:rPr lang="en-US" dirty="0"/>
              <a:t>Aggression or sudden rage</a:t>
            </a:r>
          </a:p>
          <a:p>
            <a:r>
              <a:rPr lang="en-US" dirty="0"/>
              <a:t>Not making Friends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lumMod val="50000"/>
                  </a:schemeClr>
                </a:solidFill>
              </a:rPr>
              <a:t>Conclusion</a:t>
            </a:r>
          </a:p>
        </p:txBody>
      </p:sp>
      <p:sp>
        <p:nvSpPr>
          <p:cNvPr id="3" name="Content Placeholder 2"/>
          <p:cNvSpPr>
            <a:spLocks noGrp="1"/>
          </p:cNvSpPr>
          <p:nvPr>
            <p:ph idx="1"/>
          </p:nvPr>
        </p:nvSpPr>
        <p:spPr/>
        <p:txBody>
          <a:bodyPr>
            <a:normAutofit/>
          </a:bodyPr>
          <a:lstStyle/>
          <a:p>
            <a:pPr lvl="0"/>
            <a:r>
              <a:rPr lang="en-US" dirty="0"/>
              <a:t>Psychology shaped contemporary schooling and it has helped educators and administrators treat children fairly and develop their identities. </a:t>
            </a:r>
          </a:p>
          <a:p>
            <a:pPr lvl="0"/>
            <a:r>
              <a:rPr lang="en-US" dirty="0"/>
              <a:t>Educational psychology is crucial to meeting the education system's future needs as these difficulties become more complicated.</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Teacher</a:t>
            </a:r>
          </a:p>
        </p:txBody>
      </p:sp>
      <p:sp>
        <p:nvSpPr>
          <p:cNvPr id="3" name="Content Placeholder 2"/>
          <p:cNvSpPr>
            <a:spLocks noGrp="1"/>
          </p:cNvSpPr>
          <p:nvPr>
            <p:ph sz="half" idx="1"/>
          </p:nvPr>
        </p:nvSpPr>
        <p:spPr>
          <a:xfrm>
            <a:off x="1176866" y="2487168"/>
            <a:ext cx="6976534" cy="3447288"/>
          </a:xfrm>
        </p:spPr>
        <p:txBody>
          <a:bodyPr>
            <a:normAutofit/>
          </a:bodyPr>
          <a:lstStyle/>
          <a:p>
            <a:pPr marL="0" indent="0">
              <a:buNone/>
            </a:pPr>
            <a:r>
              <a:rPr lang="en-US" dirty="0"/>
              <a:t>Teachers are the heart and soul of the education system, which is at the center of how a country grows and changes. They are in charge of making sure that training programs are carried out at work. To do this well, you need to know a lot about the science of behavior and how the mind works. The role of teachers in engaging students and preparing them for the future is crucial.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Psychology</a:t>
            </a:r>
          </a:p>
        </p:txBody>
      </p:sp>
      <p:sp>
        <p:nvSpPr>
          <p:cNvPr id="3" name="Content Placeholder 2"/>
          <p:cNvSpPr>
            <a:spLocks noGrp="1"/>
          </p:cNvSpPr>
          <p:nvPr>
            <p:ph sz="half" idx="1"/>
          </p:nvPr>
        </p:nvSpPr>
        <p:spPr>
          <a:xfrm>
            <a:off x="1176866" y="2487168"/>
            <a:ext cx="6976534" cy="3447288"/>
          </a:xfrm>
        </p:spPr>
        <p:txBody>
          <a:bodyPr>
            <a:normAutofit fontScale="77500" lnSpcReduction="20000"/>
          </a:bodyPr>
          <a:lstStyle/>
          <a:p>
            <a:pPr marL="0" indent="0">
              <a:buNone/>
            </a:pPr>
            <a:r>
              <a:rPr lang="en-US" dirty="0"/>
              <a:t>Psychology is an important part of education today, and it's hard to imagine education without it. Educational psychology is a key part of training teachers. It is the use of psychology theories and methods to change the way people act in school settings. Educational psychology is the study of how people learn and remember what they have learned. This part of psychology tries to figure out the mental and behavioral processes that go into learning, as well as the things that affect how well people learn. Psychological science is used to help all students learn better and do better in school. Educational psychology has been an important part of how the modern education system has grown and changed. By using this method, teachers and school leaders have been able to help students create a fair and equal way of thinking, which has helped their overall growth.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5">
                    <a:lumMod val="75000"/>
                  </a:schemeClr>
                </a:solidFill>
              </a:rPr>
              <a:t>Psychology for Teachers: Why?</a:t>
            </a:r>
            <a:endParaRPr lang="en-US" dirty="0">
              <a:solidFill>
                <a:schemeClr val="accent5">
                  <a:lumMod val="75000"/>
                </a:schemeClr>
              </a:solidFill>
            </a:endParaRPr>
          </a:p>
        </p:txBody>
      </p:sp>
      <p:sp>
        <p:nvSpPr>
          <p:cNvPr id="3" name="Content Placeholder 2"/>
          <p:cNvSpPr>
            <a:spLocks noGrp="1"/>
          </p:cNvSpPr>
          <p:nvPr>
            <p:ph idx="1"/>
          </p:nvPr>
        </p:nvSpPr>
        <p:spPr/>
        <p:txBody>
          <a:bodyPr/>
          <a:lstStyle/>
          <a:p>
            <a:pPr lvl="0"/>
            <a:r>
              <a:rPr lang="en-US" dirty="0"/>
              <a:t>Teachers deal with students complex thinking</a:t>
            </a:r>
          </a:p>
          <a:p>
            <a:pPr lvl="0"/>
            <a:r>
              <a:rPr lang="en-US" dirty="0"/>
              <a:t>Teachers learn more about their students</a:t>
            </a:r>
          </a:p>
          <a:p>
            <a:r>
              <a:rPr lang="en-US" dirty="0"/>
              <a:t>Enhance Problem-Solving Ability</a:t>
            </a:r>
          </a:p>
          <a:p>
            <a:r>
              <a:rPr lang="en-US" dirty="0"/>
              <a:t>Learns the Characteristics of an Effective Teacher.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Effective Teaching</a:t>
            </a:r>
          </a:p>
        </p:txBody>
      </p:sp>
      <p:sp>
        <p:nvSpPr>
          <p:cNvPr id="3" name="Content Placeholder 2"/>
          <p:cNvSpPr>
            <a:spLocks noGrp="1"/>
          </p:cNvSpPr>
          <p:nvPr>
            <p:ph idx="1"/>
          </p:nvPr>
        </p:nvSpPr>
        <p:spPr/>
        <p:txBody>
          <a:bodyPr numCol="3">
            <a:normAutofit fontScale="92500"/>
          </a:bodyPr>
          <a:lstStyle/>
          <a:p>
            <a:r>
              <a:rPr lang="en-US" dirty="0"/>
              <a:t>Professional expertise</a:t>
            </a:r>
          </a:p>
          <a:p>
            <a:r>
              <a:rPr lang="en-US" dirty="0"/>
              <a:t>Thinking Skills</a:t>
            </a:r>
          </a:p>
          <a:p>
            <a:r>
              <a:rPr lang="en-US" dirty="0"/>
              <a:t>Setting goals and planning lessons</a:t>
            </a:r>
          </a:p>
          <a:p>
            <a:r>
              <a:rPr lang="en-US" dirty="0"/>
              <a:t>Developmentally Appropriate Methods of Teaching</a:t>
            </a:r>
          </a:p>
          <a:p>
            <a:r>
              <a:rPr lang="en-US" dirty="0"/>
              <a:t>Classroom Management Skills</a:t>
            </a:r>
          </a:p>
          <a:p>
            <a:r>
              <a:rPr lang="en-US" dirty="0"/>
              <a:t>Motivational Skills </a:t>
            </a:r>
          </a:p>
          <a:p>
            <a:r>
              <a:rPr lang="en-US" dirty="0"/>
              <a:t>Skills in talking to people</a:t>
            </a:r>
          </a:p>
          <a:p>
            <a:r>
              <a:rPr lang="en-US" dirty="0"/>
              <a:t>Assessment Knowledge and Skills </a:t>
            </a:r>
          </a:p>
          <a:p>
            <a:r>
              <a:rPr lang="en-US" dirty="0"/>
              <a:t>How to use technology</a:t>
            </a:r>
          </a:p>
          <a:p>
            <a:r>
              <a:rPr lang="en-US" dirty="0"/>
              <a:t>Commitment</a:t>
            </a:r>
          </a:p>
          <a:p>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Improve Communication Between Teachers and Students</a:t>
            </a:r>
          </a:p>
        </p:txBody>
      </p:sp>
      <p:sp>
        <p:nvSpPr>
          <p:cNvPr id="3" name="Content Placeholder 2"/>
          <p:cNvSpPr>
            <a:spLocks noGrp="1"/>
          </p:cNvSpPr>
          <p:nvPr>
            <p:ph idx="1"/>
          </p:nvPr>
        </p:nvSpPr>
        <p:spPr/>
        <p:txBody>
          <a:bodyPr/>
          <a:lstStyle/>
          <a:p>
            <a:pPr lvl="0"/>
            <a:r>
              <a:rPr lang="en-US" dirty="0"/>
              <a:t>Prompt Feedback</a:t>
            </a:r>
          </a:p>
          <a:p>
            <a:pPr lvl="0"/>
            <a:r>
              <a:rPr lang="en-US" dirty="0"/>
              <a:t>Teachers and students should work together more.</a:t>
            </a:r>
          </a:p>
          <a:p>
            <a:pPr lvl="0"/>
            <a:r>
              <a:rPr lang="en-US" dirty="0"/>
              <a:t>Active Listening</a:t>
            </a:r>
          </a:p>
          <a:p>
            <a:pPr lvl="0"/>
            <a:r>
              <a:rPr lang="en-US" dirty="0"/>
              <a:t>Technical skills</a:t>
            </a:r>
          </a:p>
          <a:p>
            <a:r>
              <a:rPr lang="en-US" dirty="0"/>
              <a:t>Use the Internet to improve how you talk to people.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00CC"/>
                </a:solidFill>
              </a:rPr>
              <a:t>Teaching -learning Processes and Psychology</a:t>
            </a:r>
          </a:p>
        </p:txBody>
      </p:sp>
      <p:sp>
        <p:nvSpPr>
          <p:cNvPr id="3" name="Content Placeholder 2"/>
          <p:cNvSpPr>
            <a:spLocks noGrp="1"/>
          </p:cNvSpPr>
          <p:nvPr>
            <p:ph idx="1"/>
          </p:nvPr>
        </p:nvSpPr>
        <p:spPr/>
        <p:txBody>
          <a:bodyPr numCol="3">
            <a:normAutofit fontScale="85000" lnSpcReduction="20000"/>
          </a:bodyPr>
          <a:lstStyle/>
          <a:p>
            <a:pPr lvl="0"/>
            <a:r>
              <a:rPr lang="en-US" dirty="0"/>
              <a:t>Stages of Development</a:t>
            </a:r>
          </a:p>
          <a:p>
            <a:pPr lvl="0"/>
            <a:r>
              <a:rPr lang="en-US" dirty="0"/>
              <a:t>Know your student</a:t>
            </a:r>
          </a:p>
          <a:p>
            <a:pPr lvl="0"/>
            <a:r>
              <a:rPr lang="en-US" dirty="0"/>
              <a:t>Dealing with Diverse Learners</a:t>
            </a:r>
          </a:p>
          <a:p>
            <a:pPr lvl="0"/>
            <a:r>
              <a:rPr lang="en-US" dirty="0"/>
              <a:t>Knowledge of Individual Differences</a:t>
            </a:r>
          </a:p>
          <a:p>
            <a:pPr lvl="0"/>
            <a:r>
              <a:rPr lang="en-US" dirty="0"/>
              <a:t>Dealing with Special Needs Learners:</a:t>
            </a:r>
          </a:p>
          <a:p>
            <a:pPr lvl="0"/>
            <a:r>
              <a:rPr lang="en-US" dirty="0"/>
              <a:t>Tackling Classroom Problems</a:t>
            </a:r>
          </a:p>
          <a:p>
            <a:pPr lvl="0"/>
            <a:r>
              <a:rPr lang="en-US" dirty="0"/>
              <a:t>Suitable Methods of Teaching</a:t>
            </a:r>
          </a:p>
          <a:p>
            <a:pPr lvl="0"/>
            <a:r>
              <a:rPr lang="en-US" dirty="0"/>
              <a:t>Heredity and Environment of the Child</a:t>
            </a:r>
          </a:p>
          <a:p>
            <a:pPr lvl="0"/>
            <a:r>
              <a:rPr lang="en-US" dirty="0"/>
              <a:t>Mental Health</a:t>
            </a:r>
          </a:p>
          <a:p>
            <a:pPr lvl="0"/>
            <a:r>
              <a:rPr lang="en-US" dirty="0"/>
              <a:t>Need Based Curriculum</a:t>
            </a:r>
          </a:p>
          <a:p>
            <a:pPr lvl="0"/>
            <a:r>
              <a:rPr lang="en-US" dirty="0"/>
              <a:t>Guidance and Counseling</a:t>
            </a:r>
          </a:p>
          <a:p>
            <a:pPr lvl="0"/>
            <a:r>
              <a:rPr lang="en-US" dirty="0"/>
              <a:t>Assessment and Evaluation</a:t>
            </a:r>
          </a:p>
          <a:p>
            <a:pPr lvl="0"/>
            <a:r>
              <a:rPr lang="en-US" dirty="0"/>
              <a:t>Self-Discipline</a:t>
            </a:r>
          </a:p>
          <a:p>
            <a:pPr lvl="0"/>
            <a:r>
              <a:rPr lang="en-US" b="1" dirty="0"/>
              <a:t>Socialization in Classroom </a:t>
            </a:r>
            <a:endParaRPr lang="en-US" dirty="0"/>
          </a:p>
          <a:p>
            <a:r>
              <a:rPr lang="en-US" b="1" dirty="0"/>
              <a:t>Professional Growth</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9966"/>
                </a:solidFill>
              </a:rPr>
              <a:t>Child Psychology</a:t>
            </a:r>
          </a:p>
        </p:txBody>
      </p:sp>
      <p:sp>
        <p:nvSpPr>
          <p:cNvPr id="3" name="Content Placeholder 2"/>
          <p:cNvSpPr>
            <a:spLocks noGrp="1"/>
          </p:cNvSpPr>
          <p:nvPr>
            <p:ph idx="1"/>
          </p:nvPr>
        </p:nvSpPr>
        <p:spPr/>
        <p:txBody>
          <a:bodyPr>
            <a:normAutofit lnSpcReduction="10000"/>
          </a:bodyPr>
          <a:lstStyle/>
          <a:p>
            <a:pPr lvl="0"/>
            <a:r>
              <a:rPr lang="en-US" dirty="0"/>
              <a:t>Child Psychology is the area of psychology that studies how children think and act.</a:t>
            </a:r>
          </a:p>
          <a:p>
            <a:pPr lvl="0"/>
            <a:r>
              <a:rPr lang="en-US" dirty="0"/>
              <a:t>Child psychology emphasizes healthy child development.</a:t>
            </a:r>
          </a:p>
          <a:p>
            <a:pPr lvl="0"/>
            <a:r>
              <a:rPr lang="en-US" dirty="0"/>
              <a:t>Child psychology helps us understand  child and how to help them grow into well-rounded people.</a:t>
            </a:r>
          </a:p>
          <a:p>
            <a:pPr lvl="0"/>
            <a:r>
              <a:rPr lang="en-US" dirty="0"/>
              <a:t>This helps us find out how children learn, as well as what interests and frustrates them in their education.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2">
                    <a:lumMod val="50000"/>
                  </a:schemeClr>
                </a:solidFill>
              </a:rPr>
              <a:t>How to Understand a Child's Mind</a:t>
            </a:r>
          </a:p>
        </p:txBody>
      </p:sp>
      <p:sp>
        <p:nvSpPr>
          <p:cNvPr id="3" name="Content Placeholder 2"/>
          <p:cNvSpPr>
            <a:spLocks noGrp="1"/>
          </p:cNvSpPr>
          <p:nvPr>
            <p:ph idx="1"/>
          </p:nvPr>
        </p:nvSpPr>
        <p:spPr/>
        <p:txBody>
          <a:bodyPr>
            <a:normAutofit/>
          </a:bodyPr>
          <a:lstStyle/>
          <a:p>
            <a:pPr lvl="0"/>
            <a:r>
              <a:rPr lang="en-US" sz="4400" b="1" dirty="0" smtClean="0"/>
              <a:t>Observation</a:t>
            </a:r>
            <a:endParaRPr lang="en-US" sz="4400" dirty="0"/>
          </a:p>
          <a:p>
            <a:pPr lvl="0"/>
            <a:r>
              <a:rPr lang="en-US" sz="4400" b="1" dirty="0"/>
              <a:t>Pay attention to </a:t>
            </a:r>
            <a:r>
              <a:rPr lang="en-US" sz="4400" b="1" dirty="0" smtClean="0"/>
              <a:t>them</a:t>
            </a:r>
            <a:endParaRPr lang="en-US" sz="4400" dirty="0"/>
          </a:p>
          <a:p>
            <a:r>
              <a:rPr lang="en-US" sz="4400" b="1" dirty="0" smtClean="0"/>
              <a:t>Appreciate</a:t>
            </a:r>
            <a:endParaRPr lang="en-US" sz="4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108</TotalTime>
  <Words>634</Words>
  <Application>Microsoft Office PowerPoint</Application>
  <PresentationFormat>On-screen Show (4:3)</PresentationFormat>
  <Paragraphs>90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Garamond</vt:lpstr>
      <vt:lpstr>Organic</vt:lpstr>
      <vt:lpstr>Effect of Child Psychology on Effective Art of Teaching</vt:lpstr>
      <vt:lpstr>Teacher</vt:lpstr>
      <vt:lpstr>Psychology</vt:lpstr>
      <vt:lpstr>Psychology for Teachers: Why?</vt:lpstr>
      <vt:lpstr>Effective Teaching</vt:lpstr>
      <vt:lpstr>Improve Communication Between Teachers and Students</vt:lpstr>
      <vt:lpstr>Teaching -learning Processes and Psychology</vt:lpstr>
      <vt:lpstr>Child Psychology</vt:lpstr>
      <vt:lpstr>How to Understand a Child's Mind</vt:lpstr>
      <vt:lpstr>A Child learns Best</vt:lpstr>
      <vt:lpstr>Psychology for pre-K to 12 Teaching and Learning</vt:lpstr>
      <vt:lpstr>Identify Psychological difficulties in Children.</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Child Psychology on Effective Art of Teaching</dc:title>
  <dc:creator>Suvodeep</dc:creator>
  <cp:lastModifiedBy>Sourish</cp:lastModifiedBy>
  <cp:revision>38</cp:revision>
  <dcterms:created xsi:type="dcterms:W3CDTF">2006-08-16T00:00:00Z</dcterms:created>
  <dcterms:modified xsi:type="dcterms:W3CDTF">2023-06-13T16:27:34Z</dcterms:modified>
</cp:coreProperties>
</file>